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5143500" cx="91440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DD21A12-9A4C-4A3E-BA50-67225F125D8D}">
  <a:tblStyle styleId="{0DD21A12-9A4C-4A3E-BA50-67225F125D8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bbfc8ef38_0_0: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bbfc8ef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bbfc8ef38_0_55: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bbfc8ef38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Gq0YAV8Rnv9B0SFmmKxSEPsqIzFVhm1KMI8xo2upCPI/copy" TargetMode="External"/><Relationship Id="rId6" Type="http://schemas.openxmlformats.org/officeDocument/2006/relationships/hyperlink" Target="https://docs.google.com/presentation/d/141O8ffI9uTM4Xyg5ZNTDTxK6VY0Ed_tgi3At_u8J59Y/edit?usp=sharing" TargetMode="External"/><Relationship Id="rId7" Type="http://schemas.openxmlformats.org/officeDocument/2006/relationships/hyperlink" Target="https://docs.google.com/presentation/d/10_JbxjIQlvJw0YVH_fi7k09nBWimb_fxR7K9yakLrQQ/edit?usp=sharing" TargetMode="External"/><Relationship Id="rId8" Type="http://schemas.openxmlformats.org/officeDocument/2006/relationships/hyperlink" Target="https://docs.google.com/presentation/d/1Gq0YAV8Rnv9B0SFmmKxSEPsqIzFVhm1KMI8xo2upCPI/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48875" y="4780366"/>
            <a:ext cx="220487" cy="220487"/>
          </a:xfrm>
          <a:prstGeom prst="rect">
            <a:avLst/>
          </a:prstGeom>
          <a:noFill/>
          <a:ln>
            <a:noFill/>
          </a:ln>
        </p:spPr>
      </p:pic>
      <p:pic>
        <p:nvPicPr>
          <p:cNvPr id="55" name="Google Shape;55;p13"/>
          <p:cNvPicPr preferRelativeResize="0"/>
          <p:nvPr/>
        </p:nvPicPr>
        <p:blipFill>
          <a:blip r:embed="rId4">
            <a:alphaModFix/>
          </a:blip>
          <a:stretch>
            <a:fillRect/>
          </a:stretch>
        </p:blipFill>
        <p:spPr>
          <a:xfrm>
            <a:off x="254438" y="118123"/>
            <a:ext cx="540273" cy="224036"/>
          </a:xfrm>
          <a:prstGeom prst="rect">
            <a:avLst/>
          </a:prstGeom>
          <a:noFill/>
          <a:ln>
            <a:noFill/>
          </a:ln>
        </p:spPr>
      </p:pic>
      <p:sp>
        <p:nvSpPr>
          <p:cNvPr id="56" name="Google Shape;56;p13"/>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57" name="Google Shape;57;p13"/>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58" name="Google Shape;58;p13"/>
          <p:cNvGraphicFramePr/>
          <p:nvPr/>
        </p:nvGraphicFramePr>
        <p:xfrm>
          <a:off x="323511" y="435656"/>
          <a:ext cx="3000000" cy="3000000"/>
        </p:xfrm>
        <a:graphic>
          <a:graphicData uri="http://schemas.openxmlformats.org/drawingml/2006/table">
            <a:tbl>
              <a:tblPr>
                <a:noFill/>
                <a:tableStyleId>{0DD21A12-9A4C-4A3E-BA50-67225F125D8D}</a:tableStyleId>
              </a:tblPr>
              <a:tblGrid>
                <a:gridCol w="1484875"/>
                <a:gridCol w="3678000"/>
                <a:gridCol w="3336125"/>
              </a:tblGrid>
              <a:tr h="233925">
                <a:tc>
                  <a:txBody>
                    <a:bodyPr/>
                    <a:lstStyle/>
                    <a:p>
                      <a:pPr indent="0" lvl="0" marL="0" rtl="0" algn="l">
                        <a:spcBef>
                          <a:spcPts val="0"/>
                        </a:spcBef>
                        <a:spcAft>
                          <a:spcPts val="0"/>
                        </a:spcAft>
                        <a:buNone/>
                      </a:pPr>
                      <a:r>
                        <a:t/>
                      </a:r>
                      <a:endParaRPr b="1" sz="9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900">
                          <a:latin typeface="Inter"/>
                          <a:ea typeface="Inter"/>
                          <a:cs typeface="Inter"/>
                          <a:sym typeface="Inter"/>
                        </a:rPr>
                        <a:t>LESSON 4: Imperialism in East &amp; Southeast Asia</a:t>
                      </a:r>
                      <a:endParaRPr b="1" sz="9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6875">
                <a:tc>
                  <a:txBody>
                    <a:bodyPr/>
                    <a:lstStyle/>
                    <a:p>
                      <a:pPr indent="0" lvl="0" marL="0" rtl="0" algn="l">
                        <a:spcBef>
                          <a:spcPts val="0"/>
                        </a:spcBef>
                        <a:spcAft>
                          <a:spcPts val="0"/>
                        </a:spcAft>
                        <a:buNone/>
                      </a:pPr>
                      <a:r>
                        <a:rPr b="1" lang="en" sz="800">
                          <a:latin typeface="Inter"/>
                          <a:ea typeface="Inter"/>
                          <a:cs typeface="Inter"/>
                          <a:sym typeface="Inter"/>
                        </a:rPr>
                        <a:t>SUPPORTING QUESTION</a:t>
                      </a:r>
                      <a:endParaRPr b="1" sz="800">
                        <a:latin typeface="Inter"/>
                        <a:ea typeface="Inter"/>
                        <a:cs typeface="Inter"/>
                        <a:sym typeface="Inter"/>
                      </a:endParaRPr>
                    </a:p>
                  </a:txBody>
                  <a:tcPr marT="60500" marB="60500" marR="83125" marL="831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800">
                          <a:latin typeface="Inter"/>
                          <a:ea typeface="Inter"/>
                          <a:cs typeface="Inter"/>
                          <a:sym typeface="Inter"/>
                        </a:rPr>
                        <a:t>How did the Japanese and the West use similar methods of imperialism in East and Southeast Asia?</a:t>
                      </a:r>
                      <a:endParaRPr sz="8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4575">
                <a:tc>
                  <a:txBody>
                    <a:bodyPr/>
                    <a:lstStyle/>
                    <a:p>
                      <a:pPr indent="0" lvl="0" marL="0" rtl="0" algn="l">
                        <a:spcBef>
                          <a:spcPts val="0"/>
                        </a:spcBef>
                        <a:spcAft>
                          <a:spcPts val="0"/>
                        </a:spcAft>
                        <a:buNone/>
                      </a:pPr>
                      <a:r>
                        <a:rPr b="1" lang="en" sz="800">
                          <a:latin typeface="Inter"/>
                          <a:ea typeface="Inter"/>
                          <a:cs typeface="Inter"/>
                          <a:sym typeface="Inter"/>
                        </a:rPr>
                        <a:t>STANDARD(S)</a:t>
                      </a:r>
                      <a:endParaRPr b="1" sz="8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800">
                          <a:latin typeface="Inter"/>
                          <a:ea typeface="Inter"/>
                          <a:cs typeface="Inter"/>
                          <a:sym typeface="Inter"/>
                        </a:rPr>
                        <a:t>2.47, 2.50, 2.51</a:t>
                      </a:r>
                      <a:endParaRPr sz="8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6875">
                <a:tc>
                  <a:txBody>
                    <a:bodyPr/>
                    <a:lstStyle/>
                    <a:p>
                      <a:pPr indent="0" lvl="0" marL="0" rtl="0" algn="l">
                        <a:spcBef>
                          <a:spcPts val="0"/>
                        </a:spcBef>
                        <a:spcAft>
                          <a:spcPts val="0"/>
                        </a:spcAft>
                        <a:buNone/>
                      </a:pPr>
                      <a:r>
                        <a:rPr b="1" lang="en" sz="800">
                          <a:latin typeface="Inter"/>
                          <a:ea typeface="Inter"/>
                          <a:cs typeface="Inter"/>
                          <a:sym typeface="Inter"/>
                        </a:rPr>
                        <a:t>FOCUS SKILL(S)</a:t>
                      </a:r>
                      <a:endParaRPr b="1" sz="800">
                        <a:latin typeface="Inter"/>
                        <a:ea typeface="Inter"/>
                        <a:cs typeface="Inter"/>
                        <a:sym typeface="Inter"/>
                      </a:endParaRPr>
                    </a:p>
                  </a:txBody>
                  <a:tcPr marT="60500" marB="60500" marR="83125" marL="831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800">
                          <a:latin typeface="Inter"/>
                          <a:ea typeface="Inter"/>
                          <a:cs typeface="Inter"/>
                          <a:sym typeface="Inter"/>
                        </a:rPr>
                        <a:t>Causation</a:t>
                      </a:r>
                      <a:endParaRPr sz="800">
                        <a:latin typeface="Inter"/>
                        <a:ea typeface="Inter"/>
                        <a:cs typeface="Inter"/>
                        <a:sym typeface="Inter"/>
                      </a:endParaRPr>
                    </a:p>
                    <a:p>
                      <a:pPr indent="0" lvl="0" marL="0" rtl="0" algn="l">
                        <a:spcBef>
                          <a:spcPts val="0"/>
                        </a:spcBef>
                        <a:spcAft>
                          <a:spcPts val="0"/>
                        </a:spcAft>
                        <a:buNone/>
                      </a:pPr>
                      <a:r>
                        <a:rPr lang="en" sz="800">
                          <a:latin typeface="Inter"/>
                          <a:ea typeface="Inter"/>
                          <a:cs typeface="Inter"/>
                          <a:sym typeface="Inter"/>
                        </a:rPr>
                        <a:t>Comparison</a:t>
                      </a:r>
                      <a:endParaRPr sz="8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9150">
                <a:tc>
                  <a:txBody>
                    <a:bodyPr/>
                    <a:lstStyle/>
                    <a:p>
                      <a:pPr indent="0" lvl="0" marL="0" rtl="0" algn="l">
                        <a:spcBef>
                          <a:spcPts val="0"/>
                        </a:spcBef>
                        <a:spcAft>
                          <a:spcPts val="0"/>
                        </a:spcAft>
                        <a:buNone/>
                      </a:pPr>
                      <a:r>
                        <a:rPr b="1" lang="en" sz="800">
                          <a:latin typeface="Inter"/>
                          <a:ea typeface="Inter"/>
                          <a:cs typeface="Inter"/>
                          <a:sym typeface="Inter"/>
                        </a:rPr>
                        <a:t>MATERIALS</a:t>
                      </a:r>
                      <a:endParaRPr b="1" sz="8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700"/>
                        <a:buFont typeface="Arial"/>
                        <a:buNone/>
                      </a:pPr>
                      <a:r>
                        <a:rPr lang="en" sz="800">
                          <a:solidFill>
                            <a:srgbClr val="000000"/>
                          </a:solidFill>
                          <a:latin typeface="Inter"/>
                          <a:ea typeface="Inter"/>
                          <a:cs typeface="Inter"/>
                          <a:sym typeface="Inter"/>
                        </a:rPr>
                        <a:t>TEACHER</a:t>
                      </a:r>
                      <a:endParaRPr sz="800">
                        <a:solidFill>
                          <a:srgbClr val="000000"/>
                        </a:solidFill>
                        <a:latin typeface="Inter"/>
                        <a:ea typeface="Inter"/>
                        <a:cs typeface="Inter"/>
                        <a:sym typeface="Inter"/>
                      </a:endParaRPr>
                    </a:p>
                    <a:p>
                      <a:pPr indent="0" lvl="0" marL="0" rtl="0" algn="l">
                        <a:spcBef>
                          <a:spcPts val="0"/>
                        </a:spcBef>
                        <a:spcAft>
                          <a:spcPts val="0"/>
                        </a:spcAft>
                        <a:buClr>
                          <a:srgbClr val="000000"/>
                        </a:buClr>
                        <a:buSzPts val="700"/>
                        <a:buFont typeface="Arial"/>
                        <a:buNone/>
                      </a:pPr>
                      <a:r>
                        <a:rPr lang="en" sz="800" u="sng">
                          <a:solidFill>
                            <a:schemeClr val="hlink"/>
                          </a:solidFill>
                          <a:latin typeface="Inter"/>
                          <a:ea typeface="Inter"/>
                          <a:cs typeface="Inter"/>
                          <a:sym typeface="Inter"/>
                          <a:hlinkClick r:id="rId5"/>
                        </a:rPr>
                        <a:t>Do Firsts + Exemplars</a:t>
                      </a:r>
                      <a:endParaRPr sz="800">
                        <a:latin typeface="Inter"/>
                        <a:ea typeface="Inter"/>
                        <a:cs typeface="Inter"/>
                        <a:sym typeface="Inter"/>
                      </a:endParaRPr>
                    </a:p>
                    <a:p>
                      <a:pPr indent="0" lvl="0" marL="0" rtl="0" algn="l">
                        <a:spcBef>
                          <a:spcPts val="0"/>
                        </a:spcBef>
                        <a:spcAft>
                          <a:spcPts val="0"/>
                        </a:spcAft>
                        <a:buClr>
                          <a:srgbClr val="000000"/>
                        </a:buClr>
                        <a:buSzPts val="700"/>
                        <a:buFont typeface="Arial"/>
                        <a:buNone/>
                      </a:pPr>
                      <a:r>
                        <a:rPr lang="en" sz="800" u="sng">
                          <a:solidFill>
                            <a:schemeClr val="hlink"/>
                          </a:solidFill>
                          <a:latin typeface="Inter"/>
                          <a:ea typeface="Inter"/>
                          <a:cs typeface="Inter"/>
                          <a:sym typeface="Inter"/>
                          <a:hlinkClick r:id="rId6"/>
                        </a:rPr>
                        <a:t>Imperialism in East &amp; Southeast Asia Presentation</a:t>
                      </a:r>
                      <a:endParaRPr sz="800">
                        <a:latin typeface="Inter"/>
                        <a:ea typeface="Inter"/>
                        <a:cs typeface="Inter"/>
                        <a:sym typeface="Inter"/>
                      </a:endParaRPr>
                    </a:p>
                    <a:p>
                      <a:pPr indent="0" lvl="0" marL="0" rtl="0" algn="l">
                        <a:spcBef>
                          <a:spcPts val="0"/>
                        </a:spcBef>
                        <a:spcAft>
                          <a:spcPts val="0"/>
                        </a:spcAft>
                        <a:buClr>
                          <a:srgbClr val="000000"/>
                        </a:buClr>
                        <a:buSzPts val="700"/>
                        <a:buFont typeface="Arial"/>
                        <a:buNone/>
                      </a:pPr>
                      <a:r>
                        <a:rPr lang="en" sz="800" u="sng">
                          <a:solidFill>
                            <a:schemeClr val="hlink"/>
                          </a:solidFill>
                          <a:latin typeface="Inter"/>
                          <a:ea typeface="Inter"/>
                          <a:cs typeface="Inter"/>
                          <a:sym typeface="Inter"/>
                          <a:hlinkClick r:id="rId7"/>
                        </a:rPr>
                        <a:t>Student Worksheet &amp; Exemplars</a:t>
                      </a:r>
                      <a:endParaRPr sz="800">
                        <a:latin typeface="Inter"/>
                        <a:ea typeface="Inter"/>
                        <a:cs typeface="Inter"/>
                        <a:sym typeface="Inter"/>
                      </a:endParaRPr>
                    </a:p>
                    <a:p>
                      <a:pPr indent="0" lvl="0" marL="0" rtl="0" algn="l">
                        <a:spcBef>
                          <a:spcPts val="0"/>
                        </a:spcBef>
                        <a:spcAft>
                          <a:spcPts val="0"/>
                        </a:spcAft>
                        <a:buClr>
                          <a:srgbClr val="000000"/>
                        </a:buClr>
                        <a:buSzPts val="700"/>
                        <a:buFont typeface="Arial"/>
                        <a:buNone/>
                      </a:pPr>
                      <a:r>
                        <a:t/>
                      </a:r>
                      <a:endParaRPr sz="800">
                        <a:latin typeface="Inter"/>
                        <a:ea typeface="Inter"/>
                        <a:cs typeface="Inter"/>
                        <a:sym typeface="Inter"/>
                      </a:endParaRPr>
                    </a:p>
                    <a:p>
                      <a:pPr indent="0" lvl="0" marL="0" rtl="0" algn="l">
                        <a:spcBef>
                          <a:spcPts val="0"/>
                        </a:spcBef>
                        <a:spcAft>
                          <a:spcPts val="0"/>
                        </a:spcAft>
                        <a:buNone/>
                      </a:pPr>
                      <a:r>
                        <a:t/>
                      </a:r>
                      <a:endParaRPr sz="8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800">
                          <a:solidFill>
                            <a:srgbClr val="000000"/>
                          </a:solidFill>
                          <a:latin typeface="Inter"/>
                          <a:ea typeface="Inter"/>
                          <a:cs typeface="Inter"/>
                          <a:sym typeface="Inter"/>
                        </a:rPr>
                        <a:t>STUDENT</a:t>
                      </a:r>
                      <a:endParaRPr sz="800">
                        <a:solidFill>
                          <a:srgbClr val="000000"/>
                        </a:solidFill>
                        <a:latin typeface="Inter"/>
                        <a:ea typeface="Inter"/>
                        <a:cs typeface="Inter"/>
                        <a:sym typeface="Inter"/>
                      </a:endParaRPr>
                    </a:p>
                    <a:p>
                      <a:pPr indent="0" lvl="0" marL="0" rtl="0" algn="l">
                        <a:spcBef>
                          <a:spcPts val="0"/>
                        </a:spcBef>
                        <a:spcAft>
                          <a:spcPts val="0"/>
                        </a:spcAft>
                        <a:buNone/>
                      </a:pPr>
                      <a:r>
                        <a:rPr lang="en" sz="800">
                          <a:latin typeface="Inter"/>
                          <a:ea typeface="Inter"/>
                          <a:cs typeface="Inter"/>
                          <a:sym typeface="Inter"/>
                        </a:rPr>
                        <a:t>Do First Options</a:t>
                      </a:r>
                      <a:endParaRPr sz="800">
                        <a:latin typeface="Inter"/>
                        <a:ea typeface="Inter"/>
                        <a:cs typeface="Inter"/>
                        <a:sym typeface="Inter"/>
                      </a:endParaRPr>
                    </a:p>
                    <a:p>
                      <a:pPr indent="0" lvl="0" marL="0" rtl="0" algn="l">
                        <a:spcBef>
                          <a:spcPts val="0"/>
                        </a:spcBef>
                        <a:spcAft>
                          <a:spcPts val="0"/>
                        </a:spcAft>
                        <a:buClr>
                          <a:srgbClr val="000000"/>
                        </a:buClr>
                        <a:buSzPts val="700"/>
                        <a:buFont typeface="Arial"/>
                        <a:buNone/>
                      </a:pPr>
                      <a:r>
                        <a:t/>
                      </a:r>
                      <a:endParaRPr sz="8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6875">
                <a:tc rowSpan="2">
                  <a:txBody>
                    <a:bodyPr/>
                    <a:lstStyle/>
                    <a:p>
                      <a:pPr indent="0" lvl="0" marL="0" rtl="0" algn="l">
                        <a:spcBef>
                          <a:spcPts val="0"/>
                        </a:spcBef>
                        <a:spcAft>
                          <a:spcPts val="0"/>
                        </a:spcAft>
                        <a:buNone/>
                      </a:pPr>
                      <a:r>
                        <a:rPr b="1" lang="en" sz="800">
                          <a:latin typeface="Inter"/>
                          <a:ea typeface="Inter"/>
                          <a:cs typeface="Inter"/>
                          <a:sym typeface="Inter"/>
                        </a:rPr>
                        <a:t>DO FIRST</a:t>
                      </a:r>
                      <a:endParaRPr b="1" sz="800">
                        <a:latin typeface="Inter"/>
                        <a:ea typeface="Inter"/>
                        <a:cs typeface="Inter"/>
                        <a:sym typeface="Inter"/>
                      </a:endParaRPr>
                    </a:p>
                  </a:txBody>
                  <a:tcPr marT="60500" marB="60500" marR="83125" marL="831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700"/>
                        <a:buFont typeface="Arial"/>
                        <a:buNone/>
                      </a:pPr>
                      <a:r>
                        <a:rPr lang="en" sz="800">
                          <a:solidFill>
                            <a:schemeClr val="dk1"/>
                          </a:solidFill>
                          <a:latin typeface="Inter"/>
                          <a:ea typeface="Inter"/>
                          <a:cs typeface="Inter"/>
                          <a:sym typeface="Inter"/>
                        </a:rPr>
                        <a:t>Option 1- Frayer: Option 2-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3750">
                <a:tc vMerge="1"/>
                <a:tc>
                  <a:txBody>
                    <a:bodyPr/>
                    <a:lstStyle/>
                    <a:p>
                      <a:pPr indent="0" lvl="0" marL="0" rtl="0" algn="ctr">
                        <a:lnSpc>
                          <a:spcPct val="100000"/>
                        </a:lnSpc>
                        <a:spcBef>
                          <a:spcPts val="0"/>
                        </a:spcBef>
                        <a:spcAft>
                          <a:spcPts val="0"/>
                        </a:spcAft>
                        <a:buNone/>
                      </a:pPr>
                      <a:r>
                        <a:rPr lang="en" sz="800">
                          <a:solidFill>
                            <a:srgbClr val="000000"/>
                          </a:solidFill>
                          <a:latin typeface="Inter"/>
                          <a:ea typeface="Inter"/>
                          <a:cs typeface="Inter"/>
                          <a:sym typeface="Inter"/>
                        </a:rPr>
                        <a:t>TEACHER ACTIONS</a:t>
                      </a:r>
                      <a:endParaRPr sz="800">
                        <a:solidFill>
                          <a:srgbClr val="000000"/>
                        </a:solidFill>
                        <a:latin typeface="Inter"/>
                        <a:ea typeface="Inter"/>
                        <a:cs typeface="Inter"/>
                        <a:sym typeface="Inter"/>
                      </a:endParaRPr>
                    </a:p>
                    <a:p>
                      <a:pPr indent="-203200" lvl="0" marL="304800" rtl="0" algn="l">
                        <a:lnSpc>
                          <a:spcPct val="100000"/>
                        </a:lnSpc>
                        <a:spcBef>
                          <a:spcPts val="0"/>
                        </a:spcBef>
                        <a:spcAft>
                          <a:spcPts val="0"/>
                        </a:spcAft>
                        <a:buClr>
                          <a:srgbClr val="000000"/>
                        </a:buClr>
                        <a:buSzPts val="800"/>
                        <a:buFont typeface="Inter"/>
                        <a:buAutoNum type="arabicPeriod"/>
                      </a:pPr>
                      <a:r>
                        <a:rPr lang="en" sz="800">
                          <a:solidFill>
                            <a:srgbClr val="000000"/>
                          </a:solidFill>
                          <a:latin typeface="Inter"/>
                          <a:ea typeface="Inter"/>
                          <a:cs typeface="Inter"/>
                          <a:sym typeface="Inter"/>
                        </a:rPr>
                        <a:t>Select</a:t>
                      </a:r>
                      <a:r>
                        <a:rPr lang="en" sz="800">
                          <a:latin typeface="Inter"/>
                          <a:ea typeface="Inter"/>
                          <a:cs typeface="Inter"/>
                          <a:sym typeface="Inter"/>
                        </a:rPr>
                        <a:t> </a:t>
                      </a:r>
                      <a:r>
                        <a:rPr lang="en" sz="800" u="sng">
                          <a:solidFill>
                            <a:schemeClr val="hlink"/>
                          </a:solidFill>
                          <a:latin typeface="Inter"/>
                          <a:ea typeface="Inter"/>
                          <a:cs typeface="Inter"/>
                          <a:sym typeface="Inter"/>
                          <a:hlinkClick r:id="rId8"/>
                        </a:rPr>
                        <a:t>“Do First”</a:t>
                      </a:r>
                      <a:r>
                        <a:rPr lang="en" sz="800">
                          <a:solidFill>
                            <a:srgbClr val="000000"/>
                          </a:solidFill>
                          <a:latin typeface="Inter"/>
                          <a:ea typeface="Inter"/>
                          <a:cs typeface="Inter"/>
                          <a:sym typeface="Inter"/>
                        </a:rPr>
                        <a:t> option</a:t>
                      </a:r>
                      <a:endParaRPr sz="800">
                        <a:solidFill>
                          <a:srgbClr val="000000"/>
                        </a:solidFill>
                        <a:latin typeface="Inter"/>
                        <a:ea typeface="Inter"/>
                        <a:cs typeface="Inter"/>
                        <a:sym typeface="Inter"/>
                      </a:endParaRPr>
                    </a:p>
                    <a:p>
                      <a:pPr indent="-203200" lvl="0" marL="304800" rtl="0" algn="l">
                        <a:lnSpc>
                          <a:spcPct val="100000"/>
                        </a:lnSpc>
                        <a:spcBef>
                          <a:spcPts val="0"/>
                        </a:spcBef>
                        <a:spcAft>
                          <a:spcPts val="0"/>
                        </a:spcAft>
                        <a:buClr>
                          <a:srgbClr val="000000"/>
                        </a:buClr>
                        <a:buSzPts val="800"/>
                        <a:buFont typeface="Inter"/>
                        <a:buAutoNum type="arabicPeriod"/>
                      </a:pPr>
                      <a:r>
                        <a:rPr lang="en" sz="800">
                          <a:solidFill>
                            <a:srgbClr val="000000"/>
                          </a:solidFill>
                          <a:latin typeface="Inter"/>
                          <a:ea typeface="Inter"/>
                          <a:cs typeface="Inter"/>
                          <a:sym typeface="Inter"/>
                        </a:rPr>
                        <a:t>Play “Song of the Unit” or alternative </a:t>
                      </a:r>
                      <a:endParaRPr sz="800">
                        <a:solidFill>
                          <a:srgbClr val="000000"/>
                        </a:solidFill>
                        <a:latin typeface="Inter"/>
                        <a:ea typeface="Inter"/>
                        <a:cs typeface="Inter"/>
                        <a:sym typeface="Inter"/>
                      </a:endParaRPr>
                    </a:p>
                    <a:p>
                      <a:pPr indent="-203200" lvl="0" marL="304800" rtl="0" algn="l">
                        <a:lnSpc>
                          <a:spcPct val="100000"/>
                        </a:lnSpc>
                        <a:spcBef>
                          <a:spcPts val="0"/>
                        </a:spcBef>
                        <a:spcAft>
                          <a:spcPts val="0"/>
                        </a:spcAft>
                        <a:buClr>
                          <a:srgbClr val="000000"/>
                        </a:buClr>
                        <a:buSzPts val="800"/>
                        <a:buFont typeface="Inter"/>
                        <a:buAutoNum type="arabicPeriod"/>
                      </a:pPr>
                      <a:r>
                        <a:rPr lang="en" sz="800">
                          <a:solidFill>
                            <a:srgbClr val="000000"/>
                          </a:solidFill>
                          <a:latin typeface="Inter"/>
                          <a:ea typeface="Inter"/>
                          <a:cs typeface="Inter"/>
                          <a:sym typeface="Inter"/>
                        </a:rPr>
                        <a:t>Provide students with visual, online, or print access to “Do First”</a:t>
                      </a:r>
                      <a:endParaRPr sz="8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rgbClr val="000000"/>
                          </a:solidFill>
                          <a:latin typeface="Inter"/>
                          <a:ea typeface="Inter"/>
                          <a:cs typeface="Inter"/>
                          <a:sym typeface="Inter"/>
                        </a:rPr>
                        <a:t>STUDENT ACTIONS</a:t>
                      </a:r>
                      <a:endParaRPr sz="800">
                        <a:solidFill>
                          <a:srgbClr val="000000"/>
                        </a:solidFill>
                        <a:latin typeface="Inter"/>
                        <a:ea typeface="Inter"/>
                        <a:cs typeface="Inter"/>
                        <a:sym typeface="Inter"/>
                      </a:endParaRPr>
                    </a:p>
                    <a:p>
                      <a:pPr indent="-203200" lvl="0" marL="304800" rtl="0" algn="l">
                        <a:lnSpc>
                          <a:spcPct val="100000"/>
                        </a:lnSpc>
                        <a:spcBef>
                          <a:spcPts val="0"/>
                        </a:spcBef>
                        <a:spcAft>
                          <a:spcPts val="0"/>
                        </a:spcAft>
                        <a:buClr>
                          <a:srgbClr val="000000"/>
                        </a:buClr>
                        <a:buSzPts val="800"/>
                        <a:buFont typeface="Inter"/>
                        <a:buAutoNum type="arabicPeriod"/>
                      </a:pPr>
                      <a:r>
                        <a:rPr lang="en" sz="800">
                          <a:solidFill>
                            <a:srgbClr val="000000"/>
                          </a:solidFill>
                          <a:latin typeface="Inter"/>
                          <a:ea typeface="Inter"/>
                          <a:cs typeface="Inter"/>
                          <a:sym typeface="Inter"/>
                        </a:rPr>
                        <a:t>Complete “Do First” either online or by hand.</a:t>
                      </a:r>
                      <a:endParaRPr sz="8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68125">
                <a:tc rowSpan="2">
                  <a:txBody>
                    <a:bodyPr/>
                    <a:lstStyle/>
                    <a:p>
                      <a:pPr indent="0" lvl="0" marL="0" rtl="0" algn="l">
                        <a:spcBef>
                          <a:spcPts val="0"/>
                        </a:spcBef>
                        <a:spcAft>
                          <a:spcPts val="0"/>
                        </a:spcAft>
                        <a:buNone/>
                      </a:pPr>
                      <a:r>
                        <a:rPr b="1" lang="en" sz="800">
                          <a:latin typeface="Inter"/>
                          <a:ea typeface="Inter"/>
                          <a:cs typeface="Inter"/>
                          <a:sym typeface="Inter"/>
                        </a:rPr>
                        <a:t>ACTIVITY 1 - LAUNCH</a:t>
                      </a:r>
                      <a:endParaRPr b="1" sz="800">
                        <a:latin typeface="Inter"/>
                        <a:ea typeface="Inter"/>
                        <a:cs typeface="Inter"/>
                        <a:sym typeface="Inter"/>
                      </a:endParaRPr>
                    </a:p>
                  </a:txBody>
                  <a:tcPr marT="60500" marB="60500" marR="83125" marL="831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700"/>
                        <a:buFont typeface="Arial"/>
                        <a:buNone/>
                      </a:pPr>
                      <a:r>
                        <a:rPr lang="en" sz="800">
                          <a:solidFill>
                            <a:schemeClr val="dk1"/>
                          </a:solidFill>
                          <a:latin typeface="Inter"/>
                          <a:ea typeface="Inter"/>
                          <a:cs typeface="Inter"/>
                          <a:sym typeface="Inter"/>
                        </a:rPr>
                        <a:t>Students will work in pairs or small groups to read through the Imperialism in East &amp; Southeast Asia Presentation and complete the accompanying Student Worksheet. On the worksheet, students will find source materials to correspond to the different slides of the presentation to help them further understand and analyze the content.</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9150">
                <a:tc vMerge="1"/>
                <a:tc>
                  <a:txBody>
                    <a:bodyPr/>
                    <a:lstStyle/>
                    <a:p>
                      <a:pPr indent="0" lvl="0" marL="0" rtl="0" algn="ctr">
                        <a:lnSpc>
                          <a:spcPct val="100000"/>
                        </a:lnSpc>
                        <a:spcBef>
                          <a:spcPts val="0"/>
                        </a:spcBef>
                        <a:spcAft>
                          <a:spcPts val="0"/>
                        </a:spcAft>
                        <a:buNone/>
                      </a:pPr>
                      <a:r>
                        <a:rPr lang="en" sz="800">
                          <a:solidFill>
                            <a:srgbClr val="000000"/>
                          </a:solidFill>
                          <a:latin typeface="Inter"/>
                          <a:ea typeface="Inter"/>
                          <a:cs typeface="Inter"/>
                          <a:sym typeface="Inter"/>
                        </a:rPr>
                        <a:t>TEACHER ACTIONS</a:t>
                      </a:r>
                      <a:endParaRPr sz="800">
                        <a:solidFill>
                          <a:srgbClr val="000000"/>
                        </a:solidFill>
                        <a:latin typeface="Inter"/>
                        <a:ea typeface="Inter"/>
                        <a:cs typeface="Inter"/>
                        <a:sym typeface="Inter"/>
                      </a:endParaRPr>
                    </a:p>
                    <a:p>
                      <a:pPr indent="-203200" lvl="0" marL="304800" rtl="0" algn="l">
                        <a:lnSpc>
                          <a:spcPct val="100000"/>
                        </a:lnSpc>
                        <a:spcBef>
                          <a:spcPts val="0"/>
                        </a:spcBef>
                        <a:spcAft>
                          <a:spcPts val="0"/>
                        </a:spcAft>
                        <a:buSzPts val="800"/>
                        <a:buFont typeface="Inter"/>
                        <a:buAutoNum type="arabicPeriod"/>
                      </a:pPr>
                      <a:r>
                        <a:rPr lang="en" sz="800">
                          <a:latin typeface="Inter"/>
                          <a:ea typeface="Inter"/>
                          <a:cs typeface="Inter"/>
                          <a:sym typeface="Inter"/>
                        </a:rPr>
                        <a:t>Organize students into pairs or small groups. </a:t>
                      </a:r>
                      <a:endParaRPr sz="800">
                        <a:latin typeface="Inter"/>
                        <a:ea typeface="Inter"/>
                        <a:cs typeface="Inter"/>
                        <a:sym typeface="Inter"/>
                      </a:endParaRPr>
                    </a:p>
                    <a:p>
                      <a:pPr indent="-203200" lvl="0" marL="304800" rtl="0" algn="l">
                        <a:lnSpc>
                          <a:spcPct val="100000"/>
                        </a:lnSpc>
                        <a:spcBef>
                          <a:spcPts val="0"/>
                        </a:spcBef>
                        <a:spcAft>
                          <a:spcPts val="0"/>
                        </a:spcAft>
                        <a:buSzPts val="800"/>
                        <a:buFont typeface="Inter"/>
                        <a:buAutoNum type="arabicPeriod"/>
                      </a:pPr>
                      <a:r>
                        <a:rPr lang="en" sz="800">
                          <a:latin typeface="Inter"/>
                          <a:ea typeface="Inter"/>
                          <a:cs typeface="Inter"/>
                          <a:sym typeface="Inter"/>
                        </a:rPr>
                        <a:t>Make the Imperialism in East &amp; Southeast Asia Presentation accessible digitally to the students.</a:t>
                      </a:r>
                      <a:endParaRPr sz="800">
                        <a:latin typeface="Inter"/>
                        <a:ea typeface="Inter"/>
                        <a:cs typeface="Inter"/>
                        <a:sym typeface="Inter"/>
                      </a:endParaRPr>
                    </a:p>
                    <a:p>
                      <a:pPr indent="-203200" lvl="0" marL="304800" rtl="0" algn="l">
                        <a:lnSpc>
                          <a:spcPct val="100000"/>
                        </a:lnSpc>
                        <a:spcBef>
                          <a:spcPts val="0"/>
                        </a:spcBef>
                        <a:spcAft>
                          <a:spcPts val="0"/>
                        </a:spcAft>
                        <a:buSzPts val="800"/>
                        <a:buFont typeface="Inter"/>
                        <a:buAutoNum type="arabicPeriod"/>
                      </a:pPr>
                      <a:r>
                        <a:rPr lang="en" sz="800">
                          <a:latin typeface="Inter"/>
                          <a:ea typeface="Inter"/>
                          <a:cs typeface="Inter"/>
                          <a:sym typeface="Inter"/>
                        </a:rPr>
                        <a:t>Distribute the student worksheet.</a:t>
                      </a:r>
                      <a:endParaRPr sz="800">
                        <a:latin typeface="Inter"/>
                        <a:ea typeface="Inter"/>
                        <a:cs typeface="Inter"/>
                        <a:sym typeface="Inter"/>
                      </a:endParaRPr>
                    </a:p>
                    <a:p>
                      <a:pPr indent="-203200" lvl="0" marL="304800" rtl="0" algn="l">
                        <a:lnSpc>
                          <a:spcPct val="100000"/>
                        </a:lnSpc>
                        <a:spcBef>
                          <a:spcPts val="0"/>
                        </a:spcBef>
                        <a:spcAft>
                          <a:spcPts val="0"/>
                        </a:spcAft>
                        <a:buSzPts val="800"/>
                        <a:buFont typeface="Inter"/>
                        <a:buAutoNum type="arabicPeriod"/>
                      </a:pPr>
                      <a:r>
                        <a:rPr lang="en" sz="800">
                          <a:latin typeface="Inter"/>
                          <a:ea typeface="Inter"/>
                          <a:cs typeface="Inter"/>
                          <a:sym typeface="Inter"/>
                        </a:rPr>
                        <a:t>Explain that the worksheet will act as guided notes. When students see a “source investigation” icon on the slide, they will find a source to accompany the slide.</a:t>
                      </a:r>
                      <a:endParaRPr sz="8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rgbClr val="000000"/>
                          </a:solidFill>
                          <a:latin typeface="Inter"/>
                          <a:ea typeface="Inter"/>
                          <a:cs typeface="Inter"/>
                          <a:sym typeface="Inter"/>
                        </a:rPr>
                        <a:t>STUDENT ACTIONS</a:t>
                      </a:r>
                      <a:endParaRPr sz="800">
                        <a:solidFill>
                          <a:srgbClr val="000000"/>
                        </a:solidFill>
                        <a:latin typeface="Inter"/>
                        <a:ea typeface="Inter"/>
                        <a:cs typeface="Inter"/>
                        <a:sym typeface="Inter"/>
                      </a:endParaRPr>
                    </a:p>
                    <a:p>
                      <a:pPr indent="-203200" lvl="0" marL="304800" rtl="0" algn="l">
                        <a:lnSpc>
                          <a:spcPct val="100000"/>
                        </a:lnSpc>
                        <a:spcBef>
                          <a:spcPts val="0"/>
                        </a:spcBef>
                        <a:spcAft>
                          <a:spcPts val="0"/>
                        </a:spcAft>
                        <a:buClr>
                          <a:srgbClr val="000000"/>
                        </a:buClr>
                        <a:buSzPts val="800"/>
                        <a:buFont typeface="Inter"/>
                        <a:buAutoNum type="arabicPeriod"/>
                      </a:pPr>
                      <a:r>
                        <a:rPr lang="en" sz="800">
                          <a:latin typeface="Inter"/>
                          <a:ea typeface="Inter"/>
                          <a:cs typeface="Inter"/>
                          <a:sym typeface="Inter"/>
                        </a:rPr>
                        <a:t>Move to sit with partner or small group.</a:t>
                      </a:r>
                      <a:endParaRPr sz="800">
                        <a:latin typeface="Inter"/>
                        <a:ea typeface="Inter"/>
                        <a:cs typeface="Inter"/>
                        <a:sym typeface="Inter"/>
                      </a:endParaRPr>
                    </a:p>
                    <a:p>
                      <a:pPr indent="-203200" lvl="0" marL="304800" rtl="0" algn="l">
                        <a:lnSpc>
                          <a:spcPct val="100000"/>
                        </a:lnSpc>
                        <a:spcBef>
                          <a:spcPts val="0"/>
                        </a:spcBef>
                        <a:spcAft>
                          <a:spcPts val="0"/>
                        </a:spcAft>
                        <a:buSzPts val="800"/>
                        <a:buFont typeface="Inter"/>
                        <a:buAutoNum type="arabicPeriod"/>
                      </a:pPr>
                      <a:r>
                        <a:rPr lang="en" sz="800">
                          <a:latin typeface="Inter"/>
                          <a:ea typeface="Inter"/>
                          <a:cs typeface="Inter"/>
                          <a:sym typeface="Inter"/>
                        </a:rPr>
                        <a:t>Work through the Imperialism in East &amp; Southeast Asia Presentation, answering the questions and analyzing the sources on the Student Worksheet.</a:t>
                      </a:r>
                      <a:endParaRPr sz="8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700"/>
              <a:buFont typeface="Arial"/>
              <a:buNone/>
            </a:pPr>
            <a:r>
              <a:rPr lang="en" sz="1400">
                <a:solidFill>
                  <a:schemeClr val="dk1"/>
                </a:solidFill>
                <a:latin typeface="Plus Jakarta Sans Medium"/>
                <a:ea typeface="Plus Jakarta Sans Medium"/>
                <a:cs typeface="Plus Jakarta Sans Medium"/>
                <a:sym typeface="Plus Jakarta Sans Medium"/>
              </a:rPr>
              <a:t>             Transforming Societies- Imperialism &amp; Resistance: Daily Lesson Plan (60 Minutes)</a:t>
            </a:r>
            <a:endParaRPr sz="17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54438" y="59062"/>
            <a:ext cx="540273" cy="22403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48875" y="4780366"/>
            <a:ext cx="220487" cy="220487"/>
          </a:xfrm>
          <a:prstGeom prst="rect">
            <a:avLst/>
          </a:prstGeom>
          <a:noFill/>
          <a:ln>
            <a:noFill/>
          </a:ln>
        </p:spPr>
      </p:pic>
      <p:pic>
        <p:nvPicPr>
          <p:cNvPr id="66" name="Google Shape;66;p14"/>
          <p:cNvPicPr preferRelativeResize="0"/>
          <p:nvPr/>
        </p:nvPicPr>
        <p:blipFill>
          <a:blip r:embed="rId4">
            <a:alphaModFix/>
          </a:blip>
          <a:stretch>
            <a:fillRect/>
          </a:stretch>
        </p:blipFill>
        <p:spPr>
          <a:xfrm>
            <a:off x="254438" y="118123"/>
            <a:ext cx="540273" cy="224036"/>
          </a:xfrm>
          <a:prstGeom prst="rect">
            <a:avLst/>
          </a:prstGeom>
          <a:noFill/>
          <a:ln>
            <a:noFill/>
          </a:ln>
        </p:spPr>
      </p:pic>
      <p:sp>
        <p:nvSpPr>
          <p:cNvPr id="67" name="Google Shape;67;p14"/>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68" name="Google Shape;68;p14"/>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69" name="Google Shape;69;p14"/>
          <p:cNvGraphicFramePr/>
          <p:nvPr/>
        </p:nvGraphicFramePr>
        <p:xfrm>
          <a:off x="254398" y="385230"/>
          <a:ext cx="3000000" cy="3000000"/>
        </p:xfrm>
        <a:graphic>
          <a:graphicData uri="http://schemas.openxmlformats.org/drawingml/2006/table">
            <a:tbl>
              <a:tblPr>
                <a:noFill/>
                <a:tableStyleId>{0DD21A12-9A4C-4A3E-BA50-67225F125D8D}</a:tableStyleId>
              </a:tblPr>
              <a:tblGrid>
                <a:gridCol w="1521100"/>
                <a:gridCol w="3688500"/>
                <a:gridCol w="3366325"/>
              </a:tblGrid>
              <a:tr h="218550">
                <a:tc>
                  <a:txBody>
                    <a:bodyPr/>
                    <a:lstStyle/>
                    <a:p>
                      <a:pPr indent="0" lvl="0" marL="0" rtl="0" algn="l">
                        <a:spcBef>
                          <a:spcPts val="0"/>
                        </a:spcBef>
                        <a:spcAft>
                          <a:spcPts val="0"/>
                        </a:spcAft>
                        <a:buNone/>
                      </a:pPr>
                      <a:r>
                        <a:t/>
                      </a:r>
                      <a:endParaRPr b="1" sz="9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LESSON 4: Imperialism in East &amp; Southeast Asia - Continued</a:t>
                      </a:r>
                      <a:endParaRPr b="1" sz="9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34400">
                <a:tc rowSpan="2">
                  <a:txBody>
                    <a:bodyPr/>
                    <a:lstStyle/>
                    <a:p>
                      <a:pPr indent="0" lvl="0" marL="0" rtl="0" algn="l">
                        <a:spcBef>
                          <a:spcPts val="0"/>
                        </a:spcBef>
                        <a:spcAft>
                          <a:spcPts val="0"/>
                        </a:spcAft>
                        <a:buNone/>
                      </a:pPr>
                      <a:r>
                        <a:rPr b="1" lang="en" sz="900">
                          <a:latin typeface="Inter"/>
                          <a:ea typeface="Inter"/>
                          <a:cs typeface="Inter"/>
                          <a:sym typeface="Inter"/>
                        </a:rPr>
                        <a:t>ACTIVITY 2 - </a:t>
                      </a:r>
                      <a:r>
                        <a:rPr b="1" lang="en" sz="900">
                          <a:latin typeface="Inter"/>
                          <a:ea typeface="Inter"/>
                          <a:cs typeface="Inter"/>
                          <a:sym typeface="Inter"/>
                        </a:rPr>
                        <a:t>PRACTICE</a:t>
                      </a:r>
                      <a:endParaRPr b="1" sz="900">
                        <a:latin typeface="Inter"/>
                        <a:ea typeface="Inter"/>
                        <a:cs typeface="Inter"/>
                        <a:sym typeface="Inter"/>
                      </a:endParaRPr>
                    </a:p>
                  </a:txBody>
                  <a:tcPr marT="60500" marB="60500" marR="83125" marL="831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700"/>
                        <a:buFont typeface="Arial"/>
                        <a:buNone/>
                      </a:pPr>
                      <a:r>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186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9650">
                <a:tc rowSpan="2">
                  <a:txBody>
                    <a:bodyPr/>
                    <a:lstStyle/>
                    <a:p>
                      <a:pPr indent="0" lvl="0" marL="0" rtl="0" algn="l">
                        <a:spcBef>
                          <a:spcPts val="0"/>
                        </a:spcBef>
                        <a:spcAft>
                          <a:spcPts val="0"/>
                        </a:spcAft>
                        <a:buNone/>
                      </a:pPr>
                      <a:r>
                        <a:rPr b="1" lang="en" sz="900">
                          <a:latin typeface="Inter"/>
                          <a:ea typeface="Inter"/>
                          <a:cs typeface="Inter"/>
                          <a:sym typeface="Inter"/>
                        </a:rPr>
                        <a:t>ACTIVITY 3 - EXHIBIT</a:t>
                      </a:r>
                      <a:endParaRPr b="1" sz="900">
                        <a:latin typeface="Inter"/>
                        <a:ea typeface="Inter"/>
                        <a:cs typeface="Inter"/>
                        <a:sym typeface="Inter"/>
                      </a:endParaRPr>
                    </a:p>
                    <a:p>
                      <a:pPr indent="0" lvl="0" marL="0" rtl="0" algn="l">
                        <a:spcBef>
                          <a:spcPts val="0"/>
                        </a:spcBef>
                        <a:spcAft>
                          <a:spcPts val="0"/>
                        </a:spcAft>
                        <a:buNone/>
                      </a:pPr>
                      <a:r>
                        <a:t/>
                      </a:r>
                      <a:endParaRPr b="1" sz="9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700"/>
                        <a:buFont typeface="Arial"/>
                        <a:buNone/>
                      </a:pPr>
                      <a:r>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29500">
                <a:tc vMerge="1"/>
                <a:tc>
                  <a:txBody>
                    <a:bodyPr/>
                    <a:lstStyle/>
                    <a:p>
                      <a:pPr indent="0" lvl="0" marL="0" rtl="0" algn="ctr">
                        <a:lnSpc>
                          <a:spcPct val="100000"/>
                        </a:lnSpc>
                        <a:spcBef>
                          <a:spcPts val="0"/>
                        </a:spcBef>
                        <a:spcAft>
                          <a:spcPts val="0"/>
                        </a:spcAft>
                        <a:buClr>
                          <a:srgbClr val="000000"/>
                        </a:buClr>
                        <a:buSzPts val="700"/>
                        <a:buFont typeface="Arial"/>
                        <a:buNone/>
                      </a:pPr>
                      <a:r>
                        <a:rPr lang="en" sz="800">
                          <a:solidFill>
                            <a:srgbClr val="000000"/>
                          </a:solidFill>
                          <a:latin typeface="Inter"/>
                          <a:ea typeface="Inter"/>
                          <a:cs typeface="Inter"/>
                          <a:sym typeface="Inter"/>
                        </a:rPr>
                        <a:t>TEACHER ACTIONS</a:t>
                      </a:r>
                      <a:endParaRPr sz="800">
                        <a:solidFill>
                          <a:srgbClr val="000000"/>
                        </a:solidFill>
                        <a:latin typeface="Inter"/>
                        <a:ea typeface="Inter"/>
                        <a:cs typeface="Inter"/>
                        <a:sym typeface="Inter"/>
                      </a:endParaRPr>
                    </a:p>
                    <a:p>
                      <a:pPr indent="-203200" lvl="0" marL="304800" rtl="0" algn="l">
                        <a:spcBef>
                          <a:spcPts val="0"/>
                        </a:spcBef>
                        <a:spcAft>
                          <a:spcPts val="0"/>
                        </a:spcAft>
                        <a:buSzPts val="800"/>
                        <a:buFont typeface="Inter"/>
                        <a:buAutoNum type="arabicPeriod"/>
                      </a:pPr>
                      <a:r>
                        <a:t/>
                      </a:r>
                      <a:endParaRPr sz="800">
                        <a:latin typeface="Inter"/>
                        <a:ea typeface="Inter"/>
                        <a:cs typeface="Inter"/>
                        <a:sym typeface="Inter"/>
                      </a:endParaRPr>
                    </a:p>
                  </a:txBody>
                  <a:tcPr marT="72600" marB="72600" marR="99750" marL="997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700"/>
                        <a:buFont typeface="Arial"/>
                        <a:buNone/>
                      </a:pPr>
                      <a:r>
                        <a:rPr lang="en" sz="800">
                          <a:solidFill>
                            <a:srgbClr val="000000"/>
                          </a:solidFill>
                          <a:latin typeface="Inter"/>
                          <a:ea typeface="Inter"/>
                          <a:cs typeface="Inter"/>
                          <a:sym typeface="Inter"/>
                        </a:rPr>
                        <a:t>STUDENT ACTIONS</a:t>
                      </a:r>
                      <a:endParaRPr sz="800">
                        <a:solidFill>
                          <a:srgbClr val="000000"/>
                        </a:solidFill>
                        <a:latin typeface="Inter"/>
                        <a:ea typeface="Inter"/>
                        <a:cs typeface="Inter"/>
                        <a:sym typeface="Inter"/>
                      </a:endParaRPr>
                    </a:p>
                    <a:p>
                      <a:pPr indent="-203200" lvl="0" marL="304800" rtl="0" algn="l">
                        <a:lnSpc>
                          <a:spcPct val="100000"/>
                        </a:lnSpc>
                        <a:spcBef>
                          <a:spcPts val="0"/>
                        </a:spcBef>
                        <a:spcAft>
                          <a:spcPts val="0"/>
                        </a:spcAft>
                        <a:buClr>
                          <a:srgbClr val="000000"/>
                        </a:buClr>
                        <a:buSzPts val="800"/>
                        <a:buFont typeface="Inter"/>
                        <a:buAutoNum type="arabicPeriod"/>
                      </a:pPr>
                      <a:r>
                        <a:t/>
                      </a:r>
                      <a:endParaRPr sz="800">
                        <a:latin typeface="Inter"/>
                        <a:ea typeface="Inter"/>
                        <a:cs typeface="Inter"/>
                        <a:sym typeface="Inter"/>
                      </a:endParaRPr>
                    </a:p>
                  </a:txBody>
                  <a:tcPr marT="72600" marB="72600" marR="99750" marL="997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700"/>
              <a:buFont typeface="Arial"/>
              <a:buNone/>
            </a:pPr>
            <a:r>
              <a:rPr lang="en" sz="1400">
                <a:solidFill>
                  <a:schemeClr val="dk1"/>
                </a:solidFill>
                <a:latin typeface="Plus Jakarta Sans Medium"/>
                <a:ea typeface="Plus Jakarta Sans Medium"/>
                <a:cs typeface="Plus Jakarta Sans Medium"/>
                <a:sym typeface="Plus Jakarta Sans Medium"/>
              </a:rPr>
              <a:t>          Transforming Societies- Imperialism &amp; Resistance: Daily Lesson Plan (60 Minutes)</a:t>
            </a:r>
            <a:endParaRPr sz="14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54438" y="59062"/>
            <a:ext cx="540273" cy="22403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